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324863"/>
        </a:solidFill>
        <a:effectLst/>
        <a:uFillTx/>
        <a:latin typeface="Palatino"/>
        <a:ea typeface="Palatino"/>
        <a:cs typeface="Palatino"/>
        <a:sym typeface="Palatino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solidFill>
                <a:srgbClr val="7695B6"/>
              </a:solidFill>
              <a:prstDash val="solid"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5C7C9">
              <a:alpha val="30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solidFill>
                <a:srgbClr val="7695B6"/>
              </a:solidFill>
              <a:prstDash val="solid"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D6D3CB">
                  <a:alpha val="85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7695B6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7695B6"/>
              </a:solidFill>
              <a:prstDash val="solid"/>
              <a:miter lim="400000"/>
            </a:ln>
          </a:top>
          <a:bottom>
            <a:ln w="12700" cap="flat">
              <a:solidFill>
                <a:srgbClr val="7695B6"/>
              </a:solidFill>
              <a:prstDash val="solid"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7695B6"/>
              </a:solidFill>
              <a:prstDash val="solid"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7695B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BD8CD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615F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EEBE2">
              <a:alpha val="85000"/>
            </a:srgbClr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solidFill>
                <a:srgbClr val="A8A49D"/>
              </a:solidFill>
              <a:prstDash val="solid"/>
              <a:miter lim="400000"/>
            </a:ln>
          </a:left>
          <a:right>
            <a:ln w="12700" cap="flat">
              <a:solidFill>
                <a:srgbClr val="A8A49D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A8A49D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4C1BA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F3F1D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F3F1D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solidFill>
            <a:srgbClr val="8C8982"/>
          </a:solidFill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F6F4E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8A49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EEBE2">
              <a:alpha val="85000"/>
            </a:srgbClr>
          </a:solidFill>
        </a:fill>
      </a:tcStyle>
    </a:band2H>
    <a:firstCol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D6D3CB"/>
              </a:solidFill>
              <a:prstDash val="solid"/>
              <a:miter lim="400000"/>
            </a:ln>
          </a:right>
          <a:top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D6D3CB"/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D6D3CB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D6D3CB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Palatino"/>
          <a:ea typeface="Palatino"/>
          <a:cs typeface="Palatino"/>
        </a:font>
        <a:srgbClr val="6D6A6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D6D3CB"/>
              </a:solidFill>
              <a:prstDash val="solid"/>
              <a:miter lim="400000"/>
            </a:ln>
          </a:bottom>
          <a:insideH>
            <a:ln w="25400" cap="flat">
              <a:solidFill>
                <a:srgbClr val="D6D3C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线条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" name="线条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" name="日期"/>
          <p:cNvSpPr txBox="1"/>
          <p:nvPr>
            <p:ph type="body" sz="quarter" idx="13"/>
          </p:nvPr>
        </p:nvSpPr>
        <p:spPr>
          <a:xfrm>
            <a:off x="369422" y="8801100"/>
            <a:ext cx="12255501" cy="4191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日期</a:t>
            </a:r>
          </a:p>
        </p:txBody>
      </p:sp>
      <p:sp>
        <p:nvSpPr>
          <p:cNvPr id="16" name="标题文本"/>
          <p:cNvSpPr txBox="1"/>
          <p:nvPr>
            <p:ph type="title"/>
          </p:nvPr>
        </p:nvSpPr>
        <p:spPr>
          <a:xfrm>
            <a:off x="355600" y="59055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17" name="正文级别 1…"/>
          <p:cNvSpPr txBox="1"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“在此键入引文。”"/>
          <p:cNvSpPr txBox="1"/>
          <p:nvPr>
            <p:ph type="body" sz="quarter" idx="13"/>
          </p:nvPr>
        </p:nvSpPr>
        <p:spPr>
          <a:xfrm>
            <a:off x="1270000" y="4292600"/>
            <a:ext cx="10464800" cy="6350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buClrTx/>
              <a:buSzTx/>
              <a:buFontTx/>
              <a:buNone/>
              <a:defRPr sz="3000"/>
            </a:lvl1pPr>
          </a:lstStyle>
          <a:p>
            <a:pPr/>
            <a:r>
              <a:t>“在此键入引文。”</a:t>
            </a:r>
          </a:p>
        </p:txBody>
      </p:sp>
      <p:sp>
        <p:nvSpPr>
          <p:cNvPr id="108" name="–Johnny Appleseed"/>
          <p:cNvSpPr txBox="1"/>
          <p:nvPr>
            <p:ph type="body" sz="quarter" idx="14"/>
          </p:nvPr>
        </p:nvSpPr>
        <p:spPr>
          <a:xfrm>
            <a:off x="1270000" y="6362700"/>
            <a:ext cx="10464800" cy="6096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1200"/>
              </a:spcBef>
              <a:buClrTx/>
              <a:buSzTx/>
              <a:buFontTx/>
              <a:buNone/>
              <a:defRPr i="1" sz="3000">
                <a:solidFill>
                  <a:srgbClr val="5C86B9"/>
                </a:solidFill>
              </a:defRPr>
            </a:lvl1pPr>
          </a:lstStyle>
          <a:p>
            <a:pPr/>
            <a:r>
              <a:t>–Johnny Appleseed</a:t>
            </a:r>
          </a:p>
        </p:txBody>
      </p:sp>
      <p:sp>
        <p:nvSpPr>
          <p:cNvPr id="10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图像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线条"/>
          <p:cNvSpPr/>
          <p:nvPr/>
        </p:nvSpPr>
        <p:spPr>
          <a:xfrm>
            <a:off x="406400" y="86233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6" name="线条"/>
          <p:cNvSpPr/>
          <p:nvPr/>
        </p:nvSpPr>
        <p:spPr>
          <a:xfrm>
            <a:off x="406400" y="867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7" name="日期"/>
          <p:cNvSpPr txBox="1"/>
          <p:nvPr>
            <p:ph type="body" sz="quarter" idx="13"/>
          </p:nvPr>
        </p:nvSpPr>
        <p:spPr>
          <a:xfrm>
            <a:off x="369422" y="8801100"/>
            <a:ext cx="12255501" cy="4191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0"/>
              </a:spcBef>
              <a:buClrTx/>
              <a:buSzTx/>
              <a:buFontTx/>
              <a:buNone/>
              <a:defRPr i="1" sz="1800">
                <a:solidFill>
                  <a:srgbClr val="5C86B9"/>
                </a:solidFill>
              </a:defRPr>
            </a:lvl1pPr>
          </a:lstStyle>
          <a:p>
            <a:pPr/>
            <a:r>
              <a:t>日期</a:t>
            </a:r>
          </a:p>
        </p:txBody>
      </p:sp>
      <p:sp>
        <p:nvSpPr>
          <p:cNvPr id="28" name="图像"/>
          <p:cNvSpPr/>
          <p:nvPr>
            <p:ph type="pic" idx="14"/>
          </p:nvPr>
        </p:nvSpPr>
        <p:spPr>
          <a:xfrm>
            <a:off x="368300" y="444500"/>
            <a:ext cx="12268200" cy="6324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9" name="标题文本"/>
          <p:cNvSpPr txBox="1"/>
          <p:nvPr>
            <p:ph type="title"/>
          </p:nvPr>
        </p:nvSpPr>
        <p:spPr>
          <a:xfrm>
            <a:off x="355600" y="6908800"/>
            <a:ext cx="12293600" cy="11049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30" name="正文级别 1…"/>
          <p:cNvSpPr txBox="1"/>
          <p:nvPr>
            <p:ph type="body" sz="quarter" idx="1"/>
          </p:nvPr>
        </p:nvSpPr>
        <p:spPr>
          <a:xfrm>
            <a:off x="355600" y="8001000"/>
            <a:ext cx="12293600" cy="5080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线条"/>
          <p:cNvSpPr/>
          <p:nvPr/>
        </p:nvSpPr>
        <p:spPr>
          <a:xfrm>
            <a:off x="406400" y="48641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9" name="线条"/>
          <p:cNvSpPr/>
          <p:nvPr/>
        </p:nvSpPr>
        <p:spPr>
          <a:xfrm>
            <a:off x="406400" y="49149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0" name="标题文本"/>
          <p:cNvSpPr txBox="1"/>
          <p:nvPr>
            <p:ph type="title"/>
          </p:nvPr>
        </p:nvSpPr>
        <p:spPr>
          <a:xfrm>
            <a:off x="355600" y="2628900"/>
            <a:ext cx="12293600" cy="21082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4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线条"/>
          <p:cNvSpPr/>
          <p:nvPr/>
        </p:nvSpPr>
        <p:spPr>
          <a:xfrm>
            <a:off x="406400" y="52705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9" name="线条"/>
          <p:cNvSpPr/>
          <p:nvPr/>
        </p:nvSpPr>
        <p:spPr>
          <a:xfrm>
            <a:off x="406400" y="53213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0" name="图像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51" name="标题文本"/>
          <p:cNvSpPr txBox="1"/>
          <p:nvPr>
            <p:ph type="title"/>
          </p:nvPr>
        </p:nvSpPr>
        <p:spPr>
          <a:xfrm>
            <a:off x="355600" y="1930400"/>
            <a:ext cx="5816600" cy="3238500"/>
          </a:xfrm>
          <a:prstGeom prst="rect">
            <a:avLst/>
          </a:prstGeom>
        </p:spPr>
        <p:txBody>
          <a:bodyPr anchor="b"/>
          <a:lstStyle/>
          <a:p>
            <a:pPr/>
            <a:r>
              <a:t>标题文本</a:t>
            </a:r>
          </a:p>
        </p:txBody>
      </p:sp>
      <p:sp>
        <p:nvSpPr>
          <p:cNvPr id="52" name="正文级别 1…"/>
          <p:cNvSpPr txBox="1"/>
          <p:nvPr>
            <p:ph type="body" sz="quarter" idx="1"/>
          </p:nvPr>
        </p:nvSpPr>
        <p:spPr>
          <a:xfrm>
            <a:off x="355600" y="5410200"/>
            <a:ext cx="5816600" cy="3365500"/>
          </a:xfrm>
          <a:prstGeom prst="rect">
            <a:avLst/>
          </a:prstGeom>
        </p:spPr>
        <p:txBody>
          <a:bodyPr anchor="t"/>
          <a:lstStyle>
            <a:lvl1pPr marL="0" indent="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1pPr>
            <a:lvl2pPr marL="0" indent="2286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2pPr>
            <a:lvl3pPr marL="0" indent="4572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3pPr>
            <a:lvl4pPr marL="0" indent="6858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4pPr>
            <a:lvl5pPr marL="0" indent="914400">
              <a:spcBef>
                <a:spcPts val="1000"/>
              </a:spcBef>
              <a:buClrTx/>
              <a:buSzTx/>
              <a:buFontTx/>
              <a:buNone/>
              <a:defRPr sz="2400">
                <a:solidFill>
                  <a:srgbClr val="5C86B9"/>
                </a:solidFill>
              </a:defRPr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标题文本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69" name="正文级别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线条"/>
          <p:cNvSpPr/>
          <p:nvPr/>
        </p:nvSpPr>
        <p:spPr>
          <a:xfrm>
            <a:off x="406400" y="25654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8" name="线条"/>
          <p:cNvSpPr/>
          <p:nvPr/>
        </p:nvSpPr>
        <p:spPr>
          <a:xfrm>
            <a:off x="406400" y="2616200"/>
            <a:ext cx="5689600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9" name="图像"/>
          <p:cNvSpPr/>
          <p:nvPr>
            <p:ph type="pic" idx="13"/>
          </p:nvPr>
        </p:nvSpPr>
        <p:spPr>
          <a:xfrm>
            <a:off x="6502400" y="0"/>
            <a:ext cx="65024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0" name="标题文本"/>
          <p:cNvSpPr txBox="1"/>
          <p:nvPr>
            <p:ph type="title"/>
          </p:nvPr>
        </p:nvSpPr>
        <p:spPr>
          <a:xfrm>
            <a:off x="355600" y="444500"/>
            <a:ext cx="5816600" cy="2044700"/>
          </a:xfrm>
          <a:prstGeom prst="rect">
            <a:avLst/>
          </a:prstGeom>
        </p:spPr>
        <p:txBody>
          <a:bodyPr/>
          <a:lstStyle/>
          <a:p>
            <a:pPr/>
            <a:r>
              <a:t>标题文本</a:t>
            </a:r>
          </a:p>
        </p:txBody>
      </p:sp>
      <p:sp>
        <p:nvSpPr>
          <p:cNvPr id="81" name="正文级别 1…"/>
          <p:cNvSpPr txBox="1"/>
          <p:nvPr>
            <p:ph type="body" sz="half" idx="1"/>
          </p:nvPr>
        </p:nvSpPr>
        <p:spPr>
          <a:xfrm>
            <a:off x="355600" y="2984500"/>
            <a:ext cx="5816600" cy="6324600"/>
          </a:xfrm>
          <a:prstGeom prst="rect">
            <a:avLst/>
          </a:prstGeom>
        </p:spPr>
        <p:txBody>
          <a:bodyPr/>
          <a:lstStyle>
            <a:lvl1pPr marL="381000" indent="-381000">
              <a:defRPr sz="3000"/>
            </a:lvl1pPr>
            <a:lvl2pPr marL="762000" indent="-381000">
              <a:defRPr sz="3000"/>
            </a:lvl2pPr>
            <a:lvl3pPr marL="1143000" indent="-381000">
              <a:defRPr sz="3000"/>
            </a:lvl3pPr>
            <a:lvl4pPr marL="1524000" indent="-381000">
              <a:defRPr sz="3000"/>
            </a:lvl4pPr>
            <a:lvl5pPr marL="1905000" indent="-381000">
              <a:defRPr sz="3000"/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sx="100000" sy="100000" kx="0" ky="0" algn="b" rotWithShape="0" blurRad="38100" dist="15537" dir="5392174">
                    <a:srgbClr val="000000">
                      <a:alpha val="78421"/>
                    </a:srgbClr>
                  </a:outerShdw>
                </a:effectLst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正文级别 1…"/>
          <p:cNvSpPr txBox="1"/>
          <p:nvPr>
            <p:ph type="body" idx="1"/>
          </p:nvPr>
        </p:nvSpPr>
        <p:spPr>
          <a:xfrm>
            <a:off x="355600" y="444500"/>
            <a:ext cx="12293600" cy="8864600"/>
          </a:xfrm>
          <a:prstGeom prst="rect">
            <a:avLst/>
          </a:prstGeom>
        </p:spPr>
        <p:txBody>
          <a:bodyPr/>
          <a:lstStyle>
            <a:lvl1pPr>
              <a:spcBef>
                <a:spcPts val="4200"/>
              </a:spcBef>
            </a:lvl1pPr>
            <a:lvl2pPr>
              <a:spcBef>
                <a:spcPts val="4200"/>
              </a:spcBef>
            </a:lvl2pPr>
            <a:lvl3pPr>
              <a:spcBef>
                <a:spcPts val="4200"/>
              </a:spcBef>
            </a:lvl3pPr>
            <a:lvl4pPr>
              <a:spcBef>
                <a:spcPts val="4200"/>
              </a:spcBef>
            </a:lvl4pPr>
            <a:lvl5pPr>
              <a:spcBef>
                <a:spcPts val="4200"/>
              </a:spcBef>
            </a:lvl5pPr>
          </a:lstStyle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图像"/>
          <p:cNvSpPr/>
          <p:nvPr>
            <p:ph type="pic" sz="half" idx="13"/>
          </p:nvPr>
        </p:nvSpPr>
        <p:spPr>
          <a:xfrm>
            <a:off x="6502400" y="4813300"/>
            <a:ext cx="6121400" cy="4356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8" name="图像"/>
          <p:cNvSpPr/>
          <p:nvPr>
            <p:ph type="pic" sz="half" idx="14"/>
          </p:nvPr>
        </p:nvSpPr>
        <p:spPr>
          <a:xfrm>
            <a:off x="6502400" y="444500"/>
            <a:ext cx="6121400" cy="43688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99" name="图像"/>
          <p:cNvSpPr/>
          <p:nvPr>
            <p:ph type="pic" idx="15"/>
          </p:nvPr>
        </p:nvSpPr>
        <p:spPr>
          <a:xfrm>
            <a:off x="368300" y="444500"/>
            <a:ext cx="6121400" cy="8724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324863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线条"/>
          <p:cNvSpPr/>
          <p:nvPr/>
        </p:nvSpPr>
        <p:spPr>
          <a:xfrm>
            <a:off x="406400" y="25654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线条"/>
          <p:cNvSpPr/>
          <p:nvPr/>
        </p:nvSpPr>
        <p:spPr>
          <a:xfrm>
            <a:off x="406400" y="2616200"/>
            <a:ext cx="12192001" cy="127"/>
          </a:xfrm>
          <a:prstGeom prst="line">
            <a:avLst/>
          </a:prstGeom>
          <a:ln w="12700">
            <a:solidFill>
              <a:schemeClr val="accent1">
                <a:hueOff val="109193"/>
                <a:satOff val="-4874"/>
                <a:lumOff val="12971"/>
              </a:schemeClr>
            </a:solidFill>
            <a:miter lim="400000"/>
          </a:ln>
        </p:spPr>
        <p:txBody>
          <a:bodyPr lIns="50800" tIns="50800" rIns="50800" bIns="50800" anchor="ctr"/>
          <a:lstStyle/>
          <a:p>
            <a:pPr algn="l" defTabSz="457200"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" name="标题文本"/>
          <p:cNvSpPr txBox="1"/>
          <p:nvPr>
            <p:ph type="title"/>
          </p:nvPr>
        </p:nvSpPr>
        <p:spPr>
          <a:xfrm>
            <a:off x="355600" y="444500"/>
            <a:ext cx="12293600" cy="2044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标题文本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12331700" y="9220199"/>
            <a:ext cx="317500" cy="355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1600">
                <a:solidFill>
                  <a:schemeClr val="accent1">
                    <a:hueOff val="54750"/>
                    <a:satOff val="-1697"/>
                    <a:lumOff val="-18038"/>
                  </a:schemeClr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  <p:sp>
        <p:nvSpPr>
          <p:cNvPr id="6" name="正文级别 1…"/>
          <p:cNvSpPr txBox="1"/>
          <p:nvPr>
            <p:ph type="body" idx="1"/>
          </p:nvPr>
        </p:nvSpPr>
        <p:spPr>
          <a:xfrm>
            <a:off x="355600" y="2984500"/>
            <a:ext cx="12293600" cy="6324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1pPr>
      <a:lvl2pPr marL="0" marR="0" indent="228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2pPr>
      <a:lvl3pPr marL="0" marR="0" indent="457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3pPr>
      <a:lvl4pPr marL="0" marR="0" indent="685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4pPr>
      <a:lvl5pPr marL="0" marR="0" indent="9144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5pPr>
      <a:lvl6pPr marL="0" marR="0" indent="11430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6pPr>
      <a:lvl7pPr marL="0" marR="0" indent="13716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7pPr>
      <a:lvl8pPr marL="0" marR="0" indent="16002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8pPr>
      <a:lvl9pPr marL="0" marR="0" indent="1828800" algn="l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128" strike="noStrike" sz="6400" u="none">
          <a:ln>
            <a:noFill/>
          </a:ln>
          <a:solidFill>
            <a:schemeClr val="accent1">
              <a:hueOff val="54750"/>
              <a:satOff val="-1697"/>
              <a:lumOff val="-18038"/>
            </a:schemeClr>
          </a:solidFill>
          <a:uFillTx/>
          <a:latin typeface="+mn-lt"/>
          <a:ea typeface="+mn-ea"/>
          <a:cs typeface="+mn-cs"/>
          <a:sym typeface="Didot"/>
        </a:defRPr>
      </a:lvl9pPr>
    </p:titleStyle>
    <p:bodyStyle>
      <a:lvl1pPr marL="50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1pPr>
      <a:lvl2pPr marL="101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2pPr>
      <a:lvl3pPr marL="152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3pPr>
      <a:lvl4pPr marL="203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4pPr>
      <a:lvl5pPr marL="2540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5pPr>
      <a:lvl6pPr marL="3048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6pPr>
      <a:lvl7pPr marL="3556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7pPr>
      <a:lvl8pPr marL="4064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8pPr>
      <a:lvl9pPr marL="4572000" marR="0" indent="-508000" algn="l" defTabSz="584200" latinLnBrk="0">
        <a:lnSpc>
          <a:spcPct val="100000"/>
        </a:lnSpc>
        <a:spcBef>
          <a:spcPts val="3800"/>
        </a:spcBef>
        <a:spcAft>
          <a:spcPts val="0"/>
        </a:spcAft>
        <a:buClr>
          <a:srgbClr val="5C86B9"/>
        </a:buClr>
        <a:buSzPct val="70000"/>
        <a:buFont typeface="Zapf Dingbats"/>
        <a:buChar char="✤"/>
        <a:tabLst/>
        <a:defRPr b="0" baseline="0" cap="none" i="0" spc="0" strike="noStrike" sz="3800" u="none">
          <a:ln>
            <a:noFill/>
          </a:ln>
          <a:solidFill>
            <a:srgbClr val="000000"/>
          </a:solidFill>
          <a:uFillTx/>
          <a:latin typeface="Palatino"/>
          <a:ea typeface="Palatino"/>
          <a:cs typeface="Palatino"/>
          <a:sym typeface="Palatino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Palatino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0" Type="http://schemas.openxmlformats.org/officeDocument/2006/relationships/image" Target="../media/image1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2017.7.22"/>
          <p:cNvSpPr txBox="1"/>
          <p:nvPr>
            <p:ph type="body" idx="13"/>
          </p:nvPr>
        </p:nvSpPr>
        <p:spPr>
          <a:xfrm>
            <a:off x="369422" y="8807450"/>
            <a:ext cx="12255501" cy="406400"/>
          </a:xfrm>
          <a:prstGeom prst="rect">
            <a:avLst/>
          </a:prstGeom>
        </p:spPr>
        <p:txBody>
          <a:bodyPr/>
          <a:lstStyle/>
          <a:p>
            <a:pPr/>
            <a:r>
              <a:t>2017.7.22</a:t>
            </a:r>
          </a:p>
        </p:txBody>
      </p:sp>
      <p:sp>
        <p:nvSpPr>
          <p:cNvPr id="134" name="Paper Reading Group"/>
          <p:cNvSpPr txBox="1"/>
          <p:nvPr>
            <p:ph type="ctrTitle"/>
          </p:nvPr>
        </p:nvSpPr>
        <p:spPr>
          <a:xfrm>
            <a:off x="355600" y="2540000"/>
            <a:ext cx="12293600" cy="2108200"/>
          </a:xfrm>
          <a:prstGeom prst="rect">
            <a:avLst/>
          </a:prstGeom>
        </p:spPr>
        <p:txBody>
          <a:bodyPr/>
          <a:lstStyle/>
          <a:p>
            <a:pPr/>
            <a:r>
              <a:t>Paper Reading Group</a:t>
            </a:r>
          </a:p>
        </p:txBody>
      </p:sp>
      <p:sp>
        <p:nvSpPr>
          <p:cNvPr id="135" name="CVPR 2017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CVPR 2017</a:t>
            </a:r>
          </a:p>
        </p:txBody>
      </p:sp>
      <p:sp>
        <p:nvSpPr>
          <p:cNvPr id="136" name="vision@ouc…"/>
          <p:cNvSpPr txBox="1"/>
          <p:nvPr/>
        </p:nvSpPr>
        <p:spPr>
          <a:xfrm>
            <a:off x="9971676" y="6775450"/>
            <a:ext cx="2129248" cy="111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vision@ouc</a:t>
            </a:r>
          </a:p>
          <a:p>
            <a:pPr/>
            <a:r>
              <a:t>Li Na</a:t>
            </a:r>
          </a:p>
        </p:txBody>
      </p:sp>
      <p:sp>
        <p:nvSpPr>
          <p:cNvPr id="137" name="幻灯片编号"/>
          <p:cNvSpPr txBox="1"/>
          <p:nvPr>
            <p:ph type="sldNum" sz="quarter" idx="2"/>
          </p:nvPr>
        </p:nvSpPr>
        <p:spPr>
          <a:xfrm>
            <a:off x="12382499" y="9220199"/>
            <a:ext cx="215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Discussion and 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Discussion and Conclusion</a:t>
            </a:r>
          </a:p>
        </p:txBody>
      </p:sp>
      <p:sp>
        <p:nvSpPr>
          <p:cNvPr id="201" name="When the scene objects are inherently with solely distinct color, the maximum reflectance prior becomes invalid.…"/>
          <p:cNvSpPr txBox="1"/>
          <p:nvPr>
            <p:ph type="body" sz="half" idx="1"/>
          </p:nvPr>
        </p:nvSpPr>
        <p:spPr>
          <a:xfrm>
            <a:off x="355600" y="2984499"/>
            <a:ext cx="4094213" cy="6324601"/>
          </a:xfrm>
          <a:prstGeom prst="rect">
            <a:avLst/>
          </a:prstGeom>
        </p:spPr>
        <p:txBody>
          <a:bodyPr/>
          <a:lstStyle/>
          <a:p>
            <a:pPr>
              <a:defRPr sz="2400"/>
            </a:pPr>
            <a:r>
              <a:t>When the scene objects are inherently with solely distinct color, the maximum reflectance prior becomes invalid. </a:t>
            </a:r>
          </a:p>
          <a:p>
            <a:pPr>
              <a:defRPr sz="2400"/>
            </a:pPr>
            <a:r>
              <a:t>The proposed scheme will generate color distortions for these objects, such as the grasses and leaves in Fig.</a:t>
            </a:r>
          </a:p>
        </p:txBody>
      </p:sp>
      <p:sp>
        <p:nvSpPr>
          <p:cNvPr id="20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3" name="屏幕快照 2017-07-21 下午10.33.57.png" descr="屏幕快照 2017-07-21 下午10.33.5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047759" y="3158960"/>
            <a:ext cx="7398242" cy="547415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itle and Auth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and Authors</a:t>
            </a:r>
          </a:p>
        </p:txBody>
      </p:sp>
      <p:sp>
        <p:nvSpPr>
          <p:cNvPr id="206" name="WaterGAN: Unsupervised Generative Network to Enable Real-time Color Correction of Monocular Underwater Images…"/>
          <p:cNvSpPr txBox="1"/>
          <p:nvPr>
            <p:ph type="body" idx="1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4800">
                <a:solidFill>
                  <a:srgbClr val="202020"/>
                </a:solidFill>
              </a:defRPr>
            </a:pPr>
            <a:r>
              <a:t>WaterGAN: Unsupervised Generative Network to Enable Real-time Color Correction of Monocular Underwater Images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202020"/>
                </a:solidFill>
              </a:defRPr>
            </a:pPr>
            <a:r>
              <a:t>Jie Li,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202020"/>
                </a:solidFill>
              </a:defRPr>
            </a:pPr>
            <a:r>
              <a:t>Katherine A. Skinner,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202020"/>
                </a:solidFill>
              </a:defRPr>
            </a:pPr>
            <a:r>
              <a:t>Ryan M, Eustice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202020"/>
                </a:solidFill>
              </a:defRPr>
            </a:pPr>
            <a:r>
              <a:t>Matthew Johnson-Roberson</a:t>
            </a:r>
          </a:p>
        </p:txBody>
      </p:sp>
      <p:sp>
        <p:nvSpPr>
          <p:cNvPr id="207" name="幻灯片编号"/>
          <p:cNvSpPr txBox="1"/>
          <p:nvPr>
            <p:ph type="sldNum" sz="quarter" idx="2"/>
          </p:nvPr>
        </p:nvSpPr>
        <p:spPr>
          <a:xfrm>
            <a:off x="12337256" y="9220199"/>
            <a:ext cx="306388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日期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日期</a:t>
            </a:r>
          </a:p>
        </p:txBody>
      </p:sp>
      <p:pic>
        <p:nvPicPr>
          <p:cNvPr id="210" name="屏幕快照 2017-07-21 下午8.14.56.png" descr="屏幕快照 2017-07-21 下午8.14.56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rcRect l="880" t="0" r="0" b="0"/>
          <a:stretch>
            <a:fillRect/>
          </a:stretch>
        </p:blipFill>
        <p:spPr>
          <a:xfrm>
            <a:off x="404217" y="668299"/>
            <a:ext cx="12196430" cy="3714920"/>
          </a:xfrm>
          <a:prstGeom prst="rect">
            <a:avLst/>
          </a:prstGeom>
        </p:spPr>
      </p:pic>
      <p:sp>
        <p:nvSpPr>
          <p:cNvPr id="211" name="Abstract"/>
          <p:cNvSpPr txBox="1"/>
          <p:nvPr>
            <p:ph type="title"/>
          </p:nvPr>
        </p:nvSpPr>
        <p:spPr>
          <a:xfrm>
            <a:off x="355600" y="4515721"/>
            <a:ext cx="12293600" cy="1198811"/>
          </a:xfrm>
          <a:prstGeom prst="rect">
            <a:avLst/>
          </a:prstGeom>
        </p:spPr>
        <p:txBody>
          <a:bodyPr/>
          <a:lstStyle/>
          <a:p>
            <a:pPr/>
            <a:r>
              <a:t>Abstract</a:t>
            </a:r>
          </a:p>
        </p:txBody>
      </p:sp>
      <p:sp>
        <p:nvSpPr>
          <p:cNvPr id="212" name="Using WaterGAN, we generate a large training dataset of paired imagery, both raw underwater and true color in-air, as well as depth data.…"/>
          <p:cNvSpPr txBox="1"/>
          <p:nvPr>
            <p:ph type="body" sz="half" idx="1"/>
          </p:nvPr>
        </p:nvSpPr>
        <p:spPr>
          <a:xfrm>
            <a:off x="355600" y="5581848"/>
            <a:ext cx="12293600" cy="2965379"/>
          </a:xfrm>
          <a:prstGeom prst="rect">
            <a:avLst/>
          </a:prstGeom>
        </p:spPr>
        <p:txBody>
          <a:bodyPr/>
          <a:lstStyle/>
          <a:p>
            <a:pPr marL="320842" indent="-320842"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Using WaterGAN, we generate a large training dataset of paired imagery, both raw underwater and true color in-air, as well as depth data.</a:t>
            </a:r>
          </a:p>
          <a:p>
            <a:pPr marL="320842" indent="-320842"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This data serves as input to a novel end-to-end network for color correction of monocular underwater images.</a:t>
            </a:r>
          </a:p>
          <a:p>
            <a:pPr marL="320842" indent="-320842">
              <a:buClr>
                <a:srgbClr val="5C86B9"/>
              </a:buClr>
              <a:buSzPct val="70000"/>
              <a:buFont typeface="Zapf Dingbats"/>
              <a:buChar char="✤"/>
              <a:defRPr>
                <a:solidFill>
                  <a:srgbClr val="000000"/>
                </a:solidFill>
              </a:defRPr>
            </a:pPr>
            <a:r>
              <a:t>The end-to-end network implicitly learns a coarse depth estimate of the underwater scene from monocular underwater images.</a:t>
            </a:r>
          </a:p>
        </p:txBody>
      </p:sp>
      <p:sp>
        <p:nvSpPr>
          <p:cNvPr id="21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屏幕快照 2017-07-21 下午8.15.25.png" descr="屏幕快照 2017-07-21 下午8.15.2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6045200" y="3467814"/>
            <a:ext cx="6502400" cy="4214972"/>
          </a:xfrm>
          <a:prstGeom prst="rect">
            <a:avLst/>
          </a:prstGeom>
        </p:spPr>
      </p:pic>
      <p:sp>
        <p:nvSpPr>
          <p:cNvPr id="216" name="Technical approach"/>
          <p:cNvSpPr txBox="1"/>
          <p:nvPr>
            <p:ph type="title"/>
          </p:nvPr>
        </p:nvSpPr>
        <p:spPr>
          <a:xfrm>
            <a:off x="355600" y="444499"/>
            <a:ext cx="6790383" cy="2044701"/>
          </a:xfrm>
          <a:prstGeom prst="rect">
            <a:avLst/>
          </a:prstGeom>
        </p:spPr>
        <p:txBody>
          <a:bodyPr/>
          <a:lstStyle>
            <a:lvl1pPr defTabSz="566674">
              <a:defRPr spc="-124" sz="6208"/>
            </a:lvl1pPr>
          </a:lstStyle>
          <a:p>
            <a:pPr/>
            <a:r>
              <a:t>Technical approach</a:t>
            </a:r>
          </a:p>
        </p:txBody>
      </p:sp>
      <p:sp>
        <p:nvSpPr>
          <p:cNvPr id="217" name="Two-part: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>
              <a:buClrTx/>
              <a:buSzTx/>
              <a:buFontTx/>
              <a:buNone/>
              <a:defRPr sz="4800"/>
            </a:pPr>
            <a:r>
              <a:t>Two-part:</a:t>
            </a:r>
          </a:p>
          <a:p>
            <a:pPr/>
            <a:r>
              <a:t>Generating Realistic Underwater Images</a:t>
            </a:r>
          </a:p>
          <a:p>
            <a:pPr/>
            <a:r>
              <a:t>End-to-end model Learning</a:t>
            </a:r>
          </a:p>
        </p:txBody>
      </p:sp>
      <p:sp>
        <p:nvSpPr>
          <p:cNvPr id="21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屏幕快照 2017-07-21 下午8.15.25.png" descr="屏幕快照 2017-07-21 下午8.15.25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23945" y="1447800"/>
            <a:ext cx="9756910" cy="6324600"/>
          </a:xfrm>
          <a:prstGeom prst="rect">
            <a:avLst/>
          </a:prstGeom>
        </p:spPr>
      </p:pic>
      <p:sp>
        <p:nvSpPr>
          <p:cNvPr id="22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屏幕快照 2017-07-21 下午8.16.26.png" descr="屏幕快照 2017-07-21 下午8.16.26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042510" y="687117"/>
            <a:ext cx="6919798" cy="3869203"/>
          </a:xfrm>
          <a:prstGeom prst="rect">
            <a:avLst/>
          </a:prstGeom>
        </p:spPr>
      </p:pic>
      <p:sp>
        <p:nvSpPr>
          <p:cNvPr id="224" name="Two networks training:…"/>
          <p:cNvSpPr txBox="1"/>
          <p:nvPr>
            <p:ph type="title"/>
          </p:nvPr>
        </p:nvSpPr>
        <p:spPr>
          <a:xfrm>
            <a:off x="355600" y="5095874"/>
            <a:ext cx="12293600" cy="3032254"/>
          </a:xfrm>
          <a:prstGeom prst="rect">
            <a:avLst/>
          </a:prstGeom>
        </p:spPr>
        <p:txBody>
          <a:bodyPr/>
          <a:lstStyle/>
          <a:p>
            <a:pPr defTabSz="438150">
              <a:defRPr spc="-72" sz="3600"/>
            </a:pPr>
            <a:r>
              <a:t>Two networks training:</a:t>
            </a:r>
          </a:p>
          <a:p>
            <a:pPr marL="641684" indent="-641684" defTabSz="438150">
              <a:buClr>
                <a:srgbClr val="5C86B9"/>
              </a:buClr>
              <a:buSzPct val="70000"/>
              <a:buFont typeface="Zapf Dingbats"/>
              <a:defRPr spc="-53" sz="2700"/>
            </a:pPr>
            <a:r>
              <a:t>a generator G, and a discriminator, D</a:t>
            </a:r>
          </a:p>
          <a:p>
            <a:pPr defTabSz="438150">
              <a:defRPr spc="-72" sz="3600"/>
            </a:pPr>
            <a:r>
              <a:t>Three main stages:</a:t>
            </a:r>
          </a:p>
          <a:p>
            <a:pPr marL="641684" indent="-641684" defTabSz="438150">
              <a:buClr>
                <a:srgbClr val="5C86B9"/>
              </a:buClr>
              <a:buSzPct val="70000"/>
              <a:buFont typeface="Zapf Dingbats"/>
              <a:defRPr spc="-53" sz="2700"/>
            </a:pPr>
            <a:r>
              <a:t>attenuation(G-1)</a:t>
            </a:r>
          </a:p>
          <a:p>
            <a:pPr marL="641684" indent="-641684" defTabSz="438150">
              <a:buClr>
                <a:srgbClr val="5C86B9"/>
              </a:buClr>
              <a:buSzPct val="70000"/>
              <a:buFont typeface="Zapf Dingbats"/>
              <a:defRPr spc="-53" sz="2700"/>
            </a:pPr>
            <a:r>
              <a:t>scattering(G-2)</a:t>
            </a:r>
          </a:p>
          <a:p>
            <a:pPr marL="641684" indent="-641684" defTabSz="438150">
              <a:buClr>
                <a:srgbClr val="5C86B9"/>
              </a:buClr>
              <a:buSzPct val="70000"/>
              <a:buFont typeface="Zapf Dingbats"/>
              <a:defRPr spc="-53" sz="2700"/>
            </a:pPr>
            <a:r>
              <a:t>vignetting(G-3)</a:t>
            </a:r>
          </a:p>
        </p:txBody>
      </p:sp>
      <p:sp>
        <p:nvSpPr>
          <p:cNvPr id="2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26" name="Input: RGB-D…"/>
          <p:cNvSpPr txBox="1"/>
          <p:nvPr/>
        </p:nvSpPr>
        <p:spPr>
          <a:xfrm>
            <a:off x="6953975" y="5750917"/>
            <a:ext cx="5675450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Input: </a:t>
            </a:r>
            <a:r>
              <a:rPr b="1">
                <a:solidFill>
                  <a:schemeClr val="accent2">
                    <a:satOff val="10782"/>
                    <a:lumOff val="-18924"/>
                  </a:schemeClr>
                </a:solidFill>
              </a:rPr>
              <a:t>RGB-D</a:t>
            </a:r>
            <a:endParaRPr b="1">
              <a:solidFill>
                <a:schemeClr val="accent2">
                  <a:satOff val="10782"/>
                  <a:lumOff val="-18924"/>
                </a:schemeClr>
              </a:solidFill>
            </a:endParaRPr>
          </a:p>
          <a:p>
            <a:pPr/>
            <a:r>
              <a:t>and alter the </a:t>
            </a:r>
            <a:r>
              <a:rPr b="1">
                <a:solidFill>
                  <a:srgbClr val="000000"/>
                </a:solidFill>
              </a:rPr>
              <a:t>color</a:t>
            </a:r>
            <a:r>
              <a:t> and</a:t>
            </a:r>
            <a:r>
              <a:rPr b="1">
                <a:solidFill>
                  <a:srgbClr val="000000"/>
                </a:solidFill>
              </a:rPr>
              <a:t> intensity</a:t>
            </a:r>
          </a:p>
          <a:p>
            <a:pPr/>
            <a:r>
              <a:rPr b="1">
                <a:solidFill>
                  <a:schemeClr val="accent5">
                    <a:satOff val="8112"/>
                    <a:lumOff val="-14630"/>
                  </a:schemeClr>
                </a:solidFill>
              </a:rPr>
              <a:t>not</a:t>
            </a:r>
            <a:r>
              <a:t> alter the </a:t>
            </a:r>
            <a:r>
              <a:rPr b="1">
                <a:solidFill>
                  <a:srgbClr val="000000"/>
                </a:solidFill>
              </a:rPr>
              <a:t>structure</a:t>
            </a:r>
            <a:r>
              <a:t> or </a:t>
            </a:r>
            <a:r>
              <a:rPr b="1">
                <a:solidFill>
                  <a:srgbClr val="000000"/>
                </a:solidFill>
              </a:rPr>
              <a:t>texture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屏幕快照 2017-07-21 下午8.17.19.png" descr="屏幕快照 2017-07-21 下午8.17.19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68300" y="7300651"/>
            <a:ext cx="6121400" cy="2075385"/>
          </a:xfrm>
          <a:prstGeom prst="rect">
            <a:avLst/>
          </a:prstGeom>
        </p:spPr>
      </p:pic>
      <p:pic>
        <p:nvPicPr>
          <p:cNvPr id="229" name="屏幕快照 2017-07-21 下午8.17.05.png" descr="屏幕快照 2017-07-21 下午8.17.05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68300" y="3441631"/>
            <a:ext cx="6121400" cy="3759338"/>
          </a:xfrm>
          <a:prstGeom prst="rect">
            <a:avLst/>
          </a:prstGeom>
        </p:spPr>
      </p:pic>
      <p:pic>
        <p:nvPicPr>
          <p:cNvPr id="230" name="屏幕快照 2017-07-21 下午8.16.51.png" descr="屏幕快照 2017-07-21 下午8.16.51.png"/>
          <p:cNvPicPr>
            <a:picLocks noChangeAspect="1"/>
          </p:cNvPicPr>
          <p:nvPr>
            <p:ph type="pic" idx="15"/>
          </p:nvPr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368300" y="328037"/>
            <a:ext cx="6121400" cy="3014226"/>
          </a:xfrm>
          <a:prstGeom prst="rect">
            <a:avLst/>
          </a:prstGeom>
        </p:spPr>
      </p:pic>
      <p:sp>
        <p:nvSpPr>
          <p:cNvPr id="23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232" name="range-dependent attenuation of light…"/>
          <p:cNvSpPr txBox="1"/>
          <p:nvPr/>
        </p:nvSpPr>
        <p:spPr>
          <a:xfrm>
            <a:off x="6347072" y="63500"/>
            <a:ext cx="6432055" cy="1651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range-dependent attenuation of light</a:t>
            </a:r>
          </a:p>
          <a:p>
            <a:pPr/>
            <a:r>
              <a:t>Jaffe-McGlamery model</a:t>
            </a:r>
          </a:p>
          <a:p>
            <a:pPr/>
            <a:r>
              <a:t>公式</a:t>
            </a:r>
          </a:p>
        </p:txBody>
      </p:sp>
      <p:sp>
        <p:nvSpPr>
          <p:cNvPr id="233" name="backward scattering…"/>
          <p:cNvSpPr txBox="1"/>
          <p:nvPr/>
        </p:nvSpPr>
        <p:spPr>
          <a:xfrm>
            <a:off x="6631706" y="3797299"/>
            <a:ext cx="5862788" cy="2159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backward scattering</a:t>
            </a:r>
          </a:p>
          <a:p>
            <a:pPr/>
            <a:r>
              <a:t>a characteristic haze effect model:</a:t>
            </a:r>
          </a:p>
          <a:p>
            <a:pPr/>
            <a:r>
              <a:t>公式：</a:t>
            </a:r>
          </a:p>
        </p:txBody>
      </p:sp>
      <p:sp>
        <p:nvSpPr>
          <p:cNvPr id="234" name="vignetting model…"/>
          <p:cNvSpPr txBox="1"/>
          <p:nvPr/>
        </p:nvSpPr>
        <p:spPr>
          <a:xfrm>
            <a:off x="6052951" y="7300515"/>
            <a:ext cx="7020298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vignetting model</a:t>
            </a:r>
          </a:p>
          <a:p>
            <a:pPr/>
            <a:r>
              <a:t>a shading pattern around the borders of </a:t>
            </a:r>
          </a:p>
          <a:p>
            <a:pPr/>
            <a:r>
              <a:t>an image due to effects from lens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屏幕快照 2017-07-21 下午8.17.37.png" descr="屏幕快照 2017-07-21 下午8.17.37.png"/>
          <p:cNvPicPr>
            <a:picLocks noChangeAspect="1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221900" y="1422400"/>
            <a:ext cx="6561192" cy="3833897"/>
          </a:xfrm>
          <a:prstGeom prst="rect">
            <a:avLst/>
          </a:prstGeom>
        </p:spPr>
      </p:pic>
      <p:sp>
        <p:nvSpPr>
          <p:cNvPr id="237" name="Module1 ：…"/>
          <p:cNvSpPr txBox="1"/>
          <p:nvPr>
            <p:ph type="title"/>
          </p:nvPr>
        </p:nvSpPr>
        <p:spPr>
          <a:xfrm>
            <a:off x="1804913" y="5294185"/>
            <a:ext cx="9173518" cy="3284792"/>
          </a:xfrm>
          <a:prstGeom prst="rect">
            <a:avLst/>
          </a:prstGeom>
        </p:spPr>
        <p:txBody>
          <a:bodyPr/>
          <a:lstStyle/>
          <a:p>
            <a:pPr defTabSz="286258">
              <a:defRPr spc="-62" sz="3136"/>
            </a:pPr>
            <a:r>
              <a:t>Module1 ：</a:t>
            </a:r>
          </a:p>
          <a:p>
            <a:pPr defTabSz="286258">
              <a:defRPr spc="-62" sz="3136"/>
            </a:pPr>
            <a:r>
              <a:t>estimates depth from underwater images using the information encoded in attenuation.</a:t>
            </a:r>
          </a:p>
          <a:p>
            <a:pPr defTabSz="286258">
              <a:defRPr spc="-62" sz="3136"/>
            </a:pPr>
            <a:r>
              <a:t>Module2 ：</a:t>
            </a:r>
          </a:p>
          <a:p>
            <a:pPr defTabSz="286258">
              <a:defRPr spc="-62" sz="3136"/>
            </a:pPr>
            <a:r>
              <a:t>takes that estimated depth and inverts the underwater image formation process.</a:t>
            </a:r>
          </a:p>
        </p:txBody>
      </p:sp>
      <p:sp>
        <p:nvSpPr>
          <p:cNvPr id="23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屏幕快照 2017-07-21 下午8.18.21.png" descr="屏幕快照 2017-07-21 下午8.18.21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2412" r="0" b="2412"/>
          <a:stretch>
            <a:fillRect/>
          </a:stretch>
        </p:blipFill>
        <p:spPr>
          <a:xfrm>
            <a:off x="6781800" y="4806950"/>
            <a:ext cx="6121400" cy="4356100"/>
          </a:xfrm>
          <a:prstGeom prst="rect">
            <a:avLst/>
          </a:prstGeom>
        </p:spPr>
      </p:pic>
      <p:pic>
        <p:nvPicPr>
          <p:cNvPr id="241" name="屏幕快照 2017-07-21 下午8.18.06.png" descr="屏幕快照 2017-07-21 下午8.18.06.png"/>
          <p:cNvPicPr>
            <a:picLocks noChangeAspect="1"/>
          </p:cNvPicPr>
          <p:nvPr>
            <p:ph type="pic" idx="14"/>
          </p:nvPr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368300" y="5517544"/>
            <a:ext cx="6121400" cy="2325312"/>
          </a:xfrm>
          <a:prstGeom prst="rect">
            <a:avLst/>
          </a:prstGeom>
        </p:spPr>
      </p:pic>
      <p:sp>
        <p:nvSpPr>
          <p:cNvPr id="2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43" name="屏幕快照 2017-07-21 下午8.17.51.png" descr="屏幕快照 2017-07-21 下午8.17.5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56631" y="368300"/>
            <a:ext cx="7091538" cy="3169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Discussion</a:t>
            </a:r>
          </a:p>
        </p:txBody>
      </p:sp>
      <p:sp>
        <p:nvSpPr>
          <p:cNvPr id="246" name="we would like to experiment with adding additional layers to this stage for capturing more complex effects, such as lighting patterns from sunlight in shallow water surveys.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457200">
              <a:lnSpc>
                <a:spcPts val="5800"/>
              </a:lnSpc>
              <a:spcBef>
                <a:spcPts val="1200"/>
              </a:spcBef>
              <a:buClrTx/>
              <a:buSzTx/>
              <a:buFontTx/>
              <a:buNone/>
              <a:defRPr sz="36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we would like to experiment with adding additional layers to this stage for capturing more complex effects, such as lighting patterns from sunlight in shallow water surveys. </a:t>
            </a:r>
          </a:p>
        </p:txBody>
      </p:sp>
      <p:sp>
        <p:nvSpPr>
          <p:cNvPr id="24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Articles Lis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Articles List</a:t>
            </a:r>
          </a:p>
        </p:txBody>
      </p:sp>
      <p:sp>
        <p:nvSpPr>
          <p:cNvPr id="140" name="1.Fast Haze Removal for Nighttime Image Using Maximum Reflectance Prior…"/>
          <p:cNvSpPr txBox="1"/>
          <p:nvPr>
            <p:ph type="body" idx="1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/>
          <a:p>
            <a:pPr marL="0" indent="0" algn="ctr">
              <a:spcBef>
                <a:spcPts val="3800"/>
              </a:spcBef>
              <a:buClrTx/>
              <a:buSzTx/>
              <a:buFontTx/>
              <a:buNone/>
              <a:defRPr sz="3600"/>
            </a:pPr>
            <a:r>
              <a:t>1.Fast Haze Removal for Nighttime Image Using Maximum Reflectance Prior</a:t>
            </a:r>
          </a:p>
          <a:p>
            <a:pPr marL="0" indent="0" algn="ctr">
              <a:spcBef>
                <a:spcPts val="3800"/>
              </a:spcBef>
              <a:buClrTx/>
              <a:buSzTx/>
              <a:buFontTx/>
              <a:buNone/>
              <a:defRPr sz="3600"/>
            </a:pPr>
            <a:r>
              <a:t>2.WaterGAN: Unsupervised Generative Network to Enable Real-time Color Correction of Monocular Underwater Images</a:t>
            </a:r>
          </a:p>
        </p:txBody>
      </p:sp>
      <p:sp>
        <p:nvSpPr>
          <p:cNvPr id="141" name="幻灯片编号"/>
          <p:cNvSpPr txBox="1"/>
          <p:nvPr>
            <p:ph type="sldNum" sz="quarter" idx="2"/>
          </p:nvPr>
        </p:nvSpPr>
        <p:spPr>
          <a:xfrm>
            <a:off x="12382499" y="9220199"/>
            <a:ext cx="215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正文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0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2" name="图像" descr="图像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2510" t="0" r="2257" b="0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2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itle and Autho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and Authors</a:t>
            </a:r>
          </a:p>
        </p:txBody>
      </p:sp>
      <p:sp>
        <p:nvSpPr>
          <p:cNvPr id="144" name="Fast Haze Removal for Nighttime Image Using Maximum Reflectance Prior…"/>
          <p:cNvSpPr txBox="1"/>
          <p:nvPr>
            <p:ph type="body" idx="1"/>
          </p:nvPr>
        </p:nvSpPr>
        <p:spPr>
          <a:prstGeom prst="rect">
            <a:avLst/>
          </a:prstGeom>
          <a:ln w="9525">
            <a:round/>
          </a:ln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4800">
                <a:solidFill>
                  <a:srgbClr val="202020"/>
                </a:solidFill>
              </a:defRPr>
            </a:pPr>
            <a:r>
              <a:t>Fast Haze Removal for Nighttime Image Using Maximum Reflectance Prior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202020"/>
                </a:solidFill>
              </a:defRPr>
            </a:pPr>
            <a:r>
              <a:t>Jing Zhang,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202020"/>
                </a:solidFill>
              </a:defRPr>
            </a:pPr>
            <a:r>
              <a:t>Yang Cao,</a:t>
            </a:r>
          </a:p>
          <a:p>
            <a:pPr marL="0" indent="0" algn="ctr">
              <a:spcBef>
                <a:spcPts val="0"/>
              </a:spcBef>
              <a:buClrTx/>
              <a:buSzTx/>
              <a:buFontTx/>
              <a:buNone/>
              <a:defRPr sz="3000">
                <a:solidFill>
                  <a:srgbClr val="202020"/>
                </a:solidFill>
              </a:defRPr>
            </a:pPr>
            <a:r>
              <a:t>University of Science and Technology of China Hefei</a:t>
            </a:r>
          </a:p>
        </p:txBody>
      </p:sp>
      <p:sp>
        <p:nvSpPr>
          <p:cNvPr id="145" name="幻灯片编号"/>
          <p:cNvSpPr txBox="1"/>
          <p:nvPr>
            <p:ph type="sldNum" sz="quarter" idx="2"/>
          </p:nvPr>
        </p:nvSpPr>
        <p:spPr>
          <a:xfrm>
            <a:off x="12382499" y="9220199"/>
            <a:ext cx="215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屏幕快照 2017-07-21 下午4.19.07.png" descr="屏幕快照 2017-07-21 下午4.19.07.png"/>
          <p:cNvPicPr>
            <a:picLocks noChangeAspect="0"/>
          </p:cNvPicPr>
          <p:nvPr>
            <p:ph type="pic" idx="14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477440" y="641158"/>
            <a:ext cx="12049771" cy="4166728"/>
          </a:xfrm>
          <a:prstGeom prst="rect">
            <a:avLst/>
          </a:prstGeom>
        </p:spPr>
      </p:pic>
      <p:sp>
        <p:nvSpPr>
          <p:cNvPr id="148" name="Abstract"/>
          <p:cNvSpPr txBox="1"/>
          <p:nvPr>
            <p:ph type="title"/>
          </p:nvPr>
        </p:nvSpPr>
        <p:spPr>
          <a:xfrm>
            <a:off x="355600" y="4941044"/>
            <a:ext cx="12293600" cy="1198811"/>
          </a:xfrm>
          <a:prstGeom prst="rect">
            <a:avLst/>
          </a:prstGeom>
        </p:spPr>
        <p:txBody>
          <a:bodyPr/>
          <a:lstStyle/>
          <a:p>
            <a:pPr/>
            <a:r>
              <a:t>Abstract</a:t>
            </a:r>
          </a:p>
        </p:txBody>
      </p:sp>
      <p:sp>
        <p:nvSpPr>
          <p:cNvPr id="149" name="Propose a simple but effective image prior, maximum reflectance prior to estimate the varying ambient illumination.…"/>
          <p:cNvSpPr txBox="1"/>
          <p:nvPr>
            <p:ph type="body" sz="half" idx="1"/>
          </p:nvPr>
        </p:nvSpPr>
        <p:spPr>
          <a:xfrm>
            <a:off x="355600" y="6120804"/>
            <a:ext cx="12293600" cy="2324823"/>
          </a:xfrm>
          <a:prstGeom prst="rect">
            <a:avLst/>
          </a:prstGeom>
        </p:spPr>
        <p:txBody>
          <a:bodyPr/>
          <a:lstStyle/>
          <a:p>
            <a:pPr defTabSz="572516">
              <a:spcBef>
                <a:spcPts val="900"/>
              </a:spcBef>
              <a:defRPr sz="2352">
                <a:solidFill>
                  <a:srgbClr val="000000"/>
                </a:solidFill>
              </a:defRPr>
            </a:pPr>
            <a:r>
              <a:t>Propose a simple but effective image prior, </a:t>
            </a:r>
            <a:r>
              <a:rPr b="1"/>
              <a:t>maximum reflectance prior</a:t>
            </a:r>
            <a:r>
              <a:t> to estimate the varying ambient illumination.</a:t>
            </a:r>
          </a:p>
          <a:p>
            <a:pPr defTabSz="572516">
              <a:spcBef>
                <a:spcPts val="900"/>
              </a:spcBef>
              <a:defRPr sz="2352">
                <a:solidFill>
                  <a:srgbClr val="000000"/>
                </a:solidFill>
              </a:defRPr>
            </a:pPr>
            <a:r>
              <a:t>For the nighttime haze image, </a:t>
            </a:r>
            <a:r>
              <a:rPr b="1"/>
              <a:t>the local maximum intensities</a:t>
            </a:r>
            <a:r>
              <a:t> at each color channel are mainly contributed by the ambient illumination. </a:t>
            </a:r>
          </a:p>
        </p:txBody>
      </p:sp>
      <p:sp>
        <p:nvSpPr>
          <p:cNvPr id="150" name="幻灯片编号"/>
          <p:cNvSpPr txBox="1"/>
          <p:nvPr>
            <p:ph type="sldNum" sz="quarter" idx="2"/>
          </p:nvPr>
        </p:nvSpPr>
        <p:spPr>
          <a:xfrm>
            <a:off x="12382499" y="9220199"/>
            <a:ext cx="215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Introduction</a:t>
            </a:r>
          </a:p>
        </p:txBody>
      </p:sp>
      <p:sp>
        <p:nvSpPr>
          <p:cNvPr id="153" name="The hazy images suffer from significant visibility degradatio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 marL="0" indent="0" defTabSz="457200">
              <a:lnSpc>
                <a:spcPts val="5800"/>
              </a:lnSpc>
              <a:spcBef>
                <a:spcPts val="1200"/>
              </a:spcBef>
              <a:buClrTx/>
              <a:buSzTx/>
              <a:buFontTx/>
              <a:buNone/>
              <a:defRPr sz="3600">
                <a:latin typeface="Times"/>
                <a:ea typeface="Times"/>
                <a:cs typeface="Times"/>
                <a:sym typeface="Times"/>
              </a:defRPr>
            </a:pPr>
            <a:r>
              <a:t>The hazy images suffer from significant visibility degradation:</a:t>
            </a:r>
          </a:p>
          <a:p>
            <a:pPr marL="320842" indent="-320842" defTabSz="457200">
              <a:lnSpc>
                <a:spcPts val="4300"/>
              </a:lnSpc>
              <a:spcBef>
                <a:spcPts val="1200"/>
              </a:spcBef>
              <a:defRPr sz="2400">
                <a:latin typeface="Times"/>
                <a:ea typeface="Times"/>
                <a:cs typeface="Times"/>
                <a:sym typeface="Times"/>
              </a:defRPr>
            </a:pPr>
            <a:r>
              <a:t>the attenuation of the direct reflection light </a:t>
            </a:r>
          </a:p>
          <a:p>
            <a:pPr marL="320842" indent="-320842" defTabSz="457200">
              <a:lnSpc>
                <a:spcPts val="4300"/>
              </a:lnSpc>
              <a:spcBef>
                <a:spcPts val="1200"/>
              </a:spcBef>
              <a:defRPr sz="2400">
                <a:latin typeface="Times"/>
                <a:ea typeface="Times"/>
                <a:cs typeface="Times"/>
                <a:sym typeface="Times"/>
              </a:defRPr>
            </a:pPr>
            <a:r>
              <a:t>the accumulation of the scattering ambient light. </a:t>
            </a:r>
          </a:p>
          <a:p>
            <a:pPr marL="320842" indent="-320842" defTabSz="457200">
              <a:lnSpc>
                <a:spcPts val="4300"/>
              </a:lnSpc>
              <a:spcBef>
                <a:spcPts val="1200"/>
              </a:spcBef>
              <a:defRPr sz="2400">
                <a:latin typeface="Times"/>
                <a:ea typeface="Times"/>
                <a:cs typeface="Times"/>
                <a:sym typeface="Times"/>
              </a:defRPr>
            </a:pPr>
          </a:p>
          <a:p>
            <a:pPr marL="0" indent="0" defTabSz="457200">
              <a:lnSpc>
                <a:spcPts val="5800"/>
              </a:lnSpc>
              <a:spcBef>
                <a:spcPts val="1200"/>
              </a:spcBef>
              <a:buClrTx/>
              <a:buSzTx/>
              <a:buFontTx/>
              <a:buNone/>
              <a:defRPr sz="3600">
                <a:latin typeface="Times"/>
                <a:ea typeface="Times"/>
                <a:cs typeface="Times"/>
                <a:sym typeface="Times"/>
              </a:defRPr>
            </a:pPr>
            <a:r>
              <a:t>Daytime hazy imaging model and priors </a:t>
            </a:r>
            <a:r>
              <a:rPr>
                <a:solidFill>
                  <a:schemeClr val="accent5">
                    <a:satOff val="8112"/>
                    <a:lumOff val="-14630"/>
                  </a:schemeClr>
                </a:solidFill>
              </a:rPr>
              <a:t>do not</a:t>
            </a:r>
            <a:r>
              <a:t> hold for most nighttime hazy scenes.</a:t>
            </a:r>
          </a:p>
          <a:p>
            <a:pPr marL="320842" indent="-320842" defTabSz="457200">
              <a:lnSpc>
                <a:spcPts val="4300"/>
              </a:lnSpc>
              <a:spcBef>
                <a:spcPts val="1200"/>
              </a:spcBef>
              <a:defRPr sz="2400">
                <a:latin typeface="Times"/>
                <a:ea typeface="Times"/>
                <a:cs typeface="Times"/>
                <a:sym typeface="Times"/>
              </a:defRPr>
            </a:pPr>
            <a:r>
              <a:t>assume the ambient illumination is globally consistent.</a:t>
            </a:r>
          </a:p>
          <a:p>
            <a:pPr marL="320842" indent="-320842" defTabSz="457200">
              <a:lnSpc>
                <a:spcPts val="4300"/>
              </a:lnSpc>
              <a:spcBef>
                <a:spcPts val="1200"/>
              </a:spcBef>
              <a:defRPr sz="2400">
                <a:latin typeface="Times"/>
                <a:ea typeface="Times"/>
                <a:cs typeface="Times"/>
                <a:sym typeface="Times"/>
              </a:defRPr>
            </a:pPr>
            <a:r>
              <a:t>estimate a white ambient light from the brightest region in the image.</a:t>
            </a:r>
            <a:endParaRPr sz="1200"/>
          </a:p>
        </p:txBody>
      </p:sp>
      <p:sp>
        <p:nvSpPr>
          <p:cNvPr id="154" name="幻灯片编号"/>
          <p:cNvSpPr txBox="1"/>
          <p:nvPr>
            <p:ph type="sldNum" sz="quarter" idx="2"/>
          </p:nvPr>
        </p:nvSpPr>
        <p:spPr>
          <a:xfrm>
            <a:off x="12382499" y="9220199"/>
            <a:ext cx="215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he goal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/>
          <a:p>
            <a:pPr>
              <a:buClrTx/>
              <a:buSzPct val="45000"/>
              <a:buFontTx/>
              <a:buBlip>
                <a:blip r:embed="rId2"/>
              </a:buBlip>
            </a:pPr>
            <a:r>
              <a:t>The goal:</a:t>
            </a:r>
          </a:p>
          <a:p>
            <a:pPr>
              <a:defRPr sz="2400"/>
            </a:pPr>
            <a:r>
              <a:t>Estimate the ambient illumination and the atmospheric transmission for each pixel </a:t>
            </a:r>
          </a:p>
        </p:txBody>
      </p:sp>
      <p:grpSp>
        <p:nvGrpSpPr>
          <p:cNvPr id="159" name="the direct attenuation term"/>
          <p:cNvGrpSpPr/>
          <p:nvPr/>
        </p:nvGrpSpPr>
        <p:grpSpPr>
          <a:xfrm>
            <a:off x="5245100" y="3009900"/>
            <a:ext cx="3181400" cy="1320800"/>
            <a:chOff x="0" y="0"/>
            <a:chExt cx="3181399" cy="1320800"/>
          </a:xfrm>
        </p:grpSpPr>
        <p:sp>
          <p:nvSpPr>
            <p:cNvPr id="158" name="the direct attenuation term"/>
            <p:cNvSpPr/>
            <p:nvPr/>
          </p:nvSpPr>
          <p:spPr>
            <a:xfrm>
              <a:off x="25400" y="25400"/>
              <a:ext cx="3130600" cy="1270000"/>
            </a:xfrm>
            <a:prstGeom prst="roundRect">
              <a:avLst>
                <a:gd name="adj" fmla="val 15000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202020"/>
                  </a:solidFill>
                </a:defRPr>
              </a:lvl1pPr>
            </a:lstStyle>
            <a:p>
              <a:pPr/>
              <a:r>
                <a:t>the direct attenuation term</a:t>
              </a:r>
            </a:p>
          </p:txBody>
        </p:sp>
        <p:pic>
          <p:nvPicPr>
            <p:cNvPr id="157" name="the direct attenuation term" descr="the direct attenuation term"/>
            <p:cNvPicPr>
              <a:picLocks noChangeAspect="0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3181400" cy="1320800"/>
            </a:xfrm>
            <a:prstGeom prst="rect">
              <a:avLst/>
            </a:prstGeom>
            <a:effectLst/>
          </p:spPr>
        </p:pic>
      </p:grpSp>
      <p:grpSp>
        <p:nvGrpSpPr>
          <p:cNvPr id="162" name="the scattering term"/>
          <p:cNvGrpSpPr/>
          <p:nvPr/>
        </p:nvGrpSpPr>
        <p:grpSpPr>
          <a:xfrm>
            <a:off x="5299223" y="5829300"/>
            <a:ext cx="3073153" cy="1320800"/>
            <a:chOff x="0" y="0"/>
            <a:chExt cx="3073151" cy="1320800"/>
          </a:xfrm>
        </p:grpSpPr>
        <p:sp>
          <p:nvSpPr>
            <p:cNvPr id="161" name="the scattering term"/>
            <p:cNvSpPr/>
            <p:nvPr/>
          </p:nvSpPr>
          <p:spPr>
            <a:xfrm>
              <a:off x="25400" y="25400"/>
              <a:ext cx="3022352" cy="1270000"/>
            </a:xfrm>
            <a:prstGeom prst="roundRect">
              <a:avLst>
                <a:gd name="adj" fmla="val 15000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202020"/>
                  </a:solidFill>
                </a:defRPr>
              </a:lvl1pPr>
            </a:lstStyle>
            <a:p>
              <a:pPr/>
              <a:r>
                <a:t>the scattering term </a:t>
              </a:r>
            </a:p>
          </p:txBody>
        </p:sp>
        <p:pic>
          <p:nvPicPr>
            <p:cNvPr id="160" name="the scattering term" descr="the scattering term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73152" cy="1320800"/>
            </a:xfrm>
            <a:prstGeom prst="rect">
              <a:avLst/>
            </a:prstGeom>
            <a:effectLst/>
          </p:spPr>
        </p:pic>
      </p:grpSp>
      <p:grpSp>
        <p:nvGrpSpPr>
          <p:cNvPr id="165" name="varicolored ambient illumination"/>
          <p:cNvGrpSpPr/>
          <p:nvPr/>
        </p:nvGrpSpPr>
        <p:grpSpPr>
          <a:xfrm>
            <a:off x="9448800" y="5105400"/>
            <a:ext cx="3356620" cy="1320800"/>
            <a:chOff x="0" y="0"/>
            <a:chExt cx="3356619" cy="1320800"/>
          </a:xfrm>
        </p:grpSpPr>
        <p:sp>
          <p:nvSpPr>
            <p:cNvPr id="164" name="varicolored ambient illumination"/>
            <p:cNvSpPr/>
            <p:nvPr/>
          </p:nvSpPr>
          <p:spPr>
            <a:xfrm>
              <a:off x="25400" y="25400"/>
              <a:ext cx="3305820" cy="1270000"/>
            </a:xfrm>
            <a:prstGeom prst="roundRect">
              <a:avLst>
                <a:gd name="adj" fmla="val 15000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202020"/>
                  </a:solidFill>
                </a:defRPr>
              </a:lvl1pPr>
            </a:lstStyle>
            <a:p>
              <a:pPr/>
              <a:r>
                <a:t>varicolored ambient illumination</a:t>
              </a:r>
            </a:p>
          </p:txBody>
        </p:sp>
        <p:pic>
          <p:nvPicPr>
            <p:cNvPr id="163" name="varicolored ambient illumination" descr="varicolored ambient illumination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356620" cy="1320800"/>
            </a:xfrm>
            <a:prstGeom prst="rect">
              <a:avLst/>
            </a:prstGeom>
            <a:effectLst/>
          </p:spPr>
        </p:pic>
      </p:grpSp>
      <p:grpSp>
        <p:nvGrpSpPr>
          <p:cNvPr id="168" name="non-uniform ambient illumination"/>
          <p:cNvGrpSpPr/>
          <p:nvPr/>
        </p:nvGrpSpPr>
        <p:grpSpPr>
          <a:xfrm>
            <a:off x="9448800" y="6604000"/>
            <a:ext cx="3356620" cy="1320800"/>
            <a:chOff x="0" y="0"/>
            <a:chExt cx="3356619" cy="1320800"/>
          </a:xfrm>
        </p:grpSpPr>
        <p:sp>
          <p:nvSpPr>
            <p:cNvPr id="167" name="non-uniform ambient illumination"/>
            <p:cNvSpPr/>
            <p:nvPr/>
          </p:nvSpPr>
          <p:spPr>
            <a:xfrm>
              <a:off x="25400" y="25400"/>
              <a:ext cx="3305820" cy="1270000"/>
            </a:xfrm>
            <a:prstGeom prst="roundRect">
              <a:avLst>
                <a:gd name="adj" fmla="val 15000"/>
              </a:avLst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202020"/>
                  </a:solidFill>
                </a:defRPr>
              </a:lvl1pPr>
            </a:lstStyle>
            <a:p>
              <a:pPr/>
              <a:r>
                <a:t>non-uniform ambient illumination</a:t>
              </a:r>
            </a:p>
          </p:txBody>
        </p:sp>
        <p:pic>
          <p:nvPicPr>
            <p:cNvPr id="166" name="non-uniform ambient illumination" descr="non-uniform ambient illumination"/>
            <p:cNvPicPr>
              <a:picLocks noChangeAspect="0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3356620" cy="1320800"/>
            </a:xfrm>
            <a:prstGeom prst="rect">
              <a:avLst/>
            </a:prstGeom>
            <a:effectLst/>
          </p:spPr>
        </p:pic>
      </p:grpSp>
      <p:grpSp>
        <p:nvGrpSpPr>
          <p:cNvPr id="171" name="the nighttime hazy imaging model"/>
          <p:cNvGrpSpPr/>
          <p:nvPr/>
        </p:nvGrpSpPr>
        <p:grpSpPr>
          <a:xfrm>
            <a:off x="611534" y="4483100"/>
            <a:ext cx="4057354" cy="1320800"/>
            <a:chOff x="0" y="0"/>
            <a:chExt cx="4057352" cy="1320800"/>
          </a:xfrm>
        </p:grpSpPr>
        <p:sp>
          <p:nvSpPr>
            <p:cNvPr id="170" name="the nighttime hazy imaging model"/>
            <p:cNvSpPr/>
            <p:nvPr/>
          </p:nvSpPr>
          <p:spPr>
            <a:xfrm>
              <a:off x="25400" y="25400"/>
              <a:ext cx="4006553" cy="1270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>
                  <a:solidFill>
                    <a:srgbClr val="202020"/>
                  </a:solidFill>
                </a:defRPr>
              </a:lvl1pPr>
            </a:lstStyle>
            <a:p>
              <a:pPr/>
              <a:r>
                <a:t>the nighttime hazy imaging model</a:t>
              </a:r>
            </a:p>
          </p:txBody>
        </p:sp>
        <p:pic>
          <p:nvPicPr>
            <p:cNvPr id="169" name="the nighttime hazy imaging model" descr="the nighttime hazy imaging model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4057353" cy="1320800"/>
            </a:xfrm>
            <a:prstGeom prst="rect">
              <a:avLst/>
            </a:prstGeom>
            <a:effectLst/>
          </p:spPr>
        </p:pic>
      </p:grpSp>
      <p:pic>
        <p:nvPicPr>
          <p:cNvPr id="172" name="线条" descr="线条"/>
          <p:cNvPicPr>
            <a:picLocks noChangeAspect="0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rot="20257625">
            <a:off x="3682043" y="3992785"/>
            <a:ext cx="1425951" cy="50801"/>
          </a:xfrm>
          <a:prstGeom prst="rect">
            <a:avLst/>
          </a:prstGeom>
        </p:spPr>
      </p:pic>
      <p:pic>
        <p:nvPicPr>
          <p:cNvPr id="174" name="线条" descr="线条"/>
          <p:cNvPicPr>
            <a:picLocks noChangeAspect="0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 rot="1701385">
            <a:off x="3643515" y="6326424"/>
            <a:ext cx="1503606" cy="50801"/>
          </a:xfrm>
          <a:prstGeom prst="rect">
            <a:avLst/>
          </a:prstGeom>
        </p:spPr>
      </p:pic>
      <p:pic>
        <p:nvPicPr>
          <p:cNvPr id="176" name="线条" descr="线条"/>
          <p:cNvPicPr>
            <a:picLocks noChangeAspect="0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 rot="1174807">
            <a:off x="8412917" y="7236810"/>
            <a:ext cx="997470" cy="50801"/>
          </a:xfrm>
          <a:prstGeom prst="rect">
            <a:avLst/>
          </a:prstGeom>
        </p:spPr>
      </p:pic>
      <p:pic>
        <p:nvPicPr>
          <p:cNvPr id="178" name="线条" descr="线条"/>
          <p:cNvPicPr>
            <a:picLocks noChangeAspect="0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 rot="20664650">
            <a:off x="8443106" y="5745452"/>
            <a:ext cx="936670" cy="50801"/>
          </a:xfrm>
          <a:prstGeom prst="rect">
            <a:avLst/>
          </a:prstGeom>
        </p:spPr>
      </p:pic>
      <p:sp>
        <p:nvSpPr>
          <p:cNvPr id="180" name="幻灯片编号"/>
          <p:cNvSpPr txBox="1"/>
          <p:nvPr>
            <p:ph type="sldNum" sz="quarter" idx="2"/>
          </p:nvPr>
        </p:nvSpPr>
        <p:spPr>
          <a:xfrm>
            <a:off x="12382499" y="9220199"/>
            <a:ext cx="215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Maximum reflectance pri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Maximum reflectance prior</a:t>
            </a:r>
          </a:p>
        </p:txBody>
      </p:sp>
      <p:sp>
        <p:nvSpPr>
          <p:cNvPr id="183" name="正文"/>
          <p:cNvSpPr txBox="1"/>
          <p:nvPr>
            <p:ph type="body" sz="half" idx="1"/>
          </p:nvPr>
        </p:nvSpPr>
        <p:spPr>
          <a:xfrm>
            <a:off x="355600" y="6615030"/>
            <a:ext cx="12293600" cy="208568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幻灯片编号"/>
          <p:cNvSpPr txBox="1"/>
          <p:nvPr>
            <p:ph type="sldNum" sz="quarter" idx="2"/>
          </p:nvPr>
        </p:nvSpPr>
        <p:spPr>
          <a:xfrm>
            <a:off x="12382499" y="9220199"/>
            <a:ext cx="215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5" name="pasted-image.pdf" descr="pasted-image.pd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774" y="3055717"/>
            <a:ext cx="4043863" cy="6957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pasted-image.pdf" descr="pasted-image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31750" y="4251662"/>
            <a:ext cx="5490024" cy="683583"/>
          </a:xfrm>
          <a:prstGeom prst="rect">
            <a:avLst/>
          </a:prstGeom>
          <a:ln w="12700">
            <a:miter lim="400000"/>
          </a:ln>
        </p:spPr>
      </p:pic>
      <p:pic>
        <p:nvPicPr>
          <p:cNvPr id="187" name="pasted-image.pdf" descr="pasted-image.pd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45748" y="5435472"/>
            <a:ext cx="5152245" cy="6415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8" name="pasted-image.pdf" descr="pasted-image.pd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34150" y="3111500"/>
            <a:ext cx="4636462" cy="802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Nighttime image dehiring"/>
          <p:cNvSpPr txBox="1"/>
          <p:nvPr>
            <p:ph type="title"/>
          </p:nvPr>
        </p:nvSpPr>
        <p:spPr>
          <a:xfrm>
            <a:off x="355600" y="438150"/>
            <a:ext cx="12293600" cy="2044700"/>
          </a:xfrm>
          <a:prstGeom prst="rect">
            <a:avLst/>
          </a:prstGeom>
        </p:spPr>
        <p:txBody>
          <a:bodyPr/>
          <a:lstStyle/>
          <a:p>
            <a:pPr/>
            <a:r>
              <a:t>Nighttime image dehiring</a:t>
            </a:r>
          </a:p>
        </p:txBody>
      </p:sp>
      <p:sp>
        <p:nvSpPr>
          <p:cNvPr id="191" name="Estimation of ambient illumin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Estimation of ambient illumination</a:t>
            </a:r>
          </a:p>
          <a:p>
            <a:pPr/>
            <a:r>
              <a:t>Haze removal</a:t>
            </a:r>
          </a:p>
          <a:p>
            <a:pPr/>
            <a:r>
              <a:t>A Faster Approximated Estimation Method</a:t>
            </a:r>
          </a:p>
        </p:txBody>
      </p:sp>
      <p:sp>
        <p:nvSpPr>
          <p:cNvPr id="192" name="幻灯片编号"/>
          <p:cNvSpPr txBox="1"/>
          <p:nvPr>
            <p:ph type="sldNum" sz="quarter" idx="2"/>
          </p:nvPr>
        </p:nvSpPr>
        <p:spPr>
          <a:xfrm>
            <a:off x="12382499" y="9220199"/>
            <a:ext cx="215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Experimental results and discus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60831">
              <a:defRPr spc="-122" sz="6144"/>
            </a:lvl1pPr>
          </a:lstStyle>
          <a:p>
            <a:pPr/>
            <a:r>
              <a:t>Experimental results and discussion</a:t>
            </a:r>
          </a:p>
        </p:txBody>
      </p:sp>
      <p:sp>
        <p:nvSpPr>
          <p:cNvPr id="195" name="幻灯片编号"/>
          <p:cNvSpPr txBox="1"/>
          <p:nvPr>
            <p:ph type="sldNum" sz="quarter" idx="2"/>
          </p:nvPr>
        </p:nvSpPr>
        <p:spPr>
          <a:xfrm>
            <a:off x="12382499" y="9220199"/>
            <a:ext cx="215901" cy="355601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sp>
        <p:nvSpPr>
          <p:cNvPr id="196" name="Results on intermediate hazy image estimation…"/>
          <p:cNvSpPr txBox="1"/>
          <p:nvPr>
            <p:ph type="body" sz="quarter" idx="4294967295"/>
          </p:nvPr>
        </p:nvSpPr>
        <p:spPr>
          <a:xfrm>
            <a:off x="355600" y="2984499"/>
            <a:ext cx="7435503" cy="3298132"/>
          </a:xfrm>
          <a:prstGeom prst="rect">
            <a:avLst/>
          </a:prstGeom>
        </p:spPr>
        <p:txBody>
          <a:bodyPr/>
          <a:lstStyle/>
          <a:p>
            <a:pPr marL="335280" indent="-335280" defTabSz="385572">
              <a:spcBef>
                <a:spcPts val="2700"/>
              </a:spcBef>
              <a:defRPr sz="2508"/>
            </a:pPr>
            <a:r>
              <a:t>Results on intermediate hazy image estimation</a:t>
            </a:r>
          </a:p>
          <a:p>
            <a:pPr marL="335280" indent="-335280" defTabSz="385572">
              <a:spcBef>
                <a:spcPts val="2700"/>
              </a:spcBef>
              <a:defRPr sz="2508"/>
            </a:pPr>
            <a:r>
              <a:t>Qualitative comparisons on real images</a:t>
            </a:r>
          </a:p>
          <a:p>
            <a:pPr marL="335280" indent="-335280" defTabSz="385572">
              <a:spcBef>
                <a:spcPts val="2700"/>
              </a:spcBef>
              <a:defRPr sz="2508"/>
            </a:pPr>
            <a:r>
              <a:t>Quantitative comparisons on synthesized images</a:t>
            </a:r>
          </a:p>
          <a:p>
            <a:pPr marL="335280" indent="-335280" defTabSz="385572">
              <a:spcBef>
                <a:spcPts val="2700"/>
              </a:spcBef>
              <a:defRPr sz="2508"/>
            </a:pPr>
            <a:r>
              <a:t>Runtime evaluation</a:t>
            </a:r>
          </a:p>
        </p:txBody>
      </p:sp>
      <p:pic>
        <p:nvPicPr>
          <p:cNvPr id="197" name="屏幕快照 2017-07-21 下午4.23.55.png" descr="屏幕快照 2017-07-21 下午4.23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7550" y="6777930"/>
            <a:ext cx="5506377" cy="225737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屏幕快照 2017-07-21 下午4.24.04.png" descr="屏幕快照 2017-07-21 下午4.24.0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69100" y="5572050"/>
            <a:ext cx="5595277" cy="34907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324863"/>
      </a:dk1>
      <a:lt1>
        <a:srgbClr val="634D31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Editorial">
  <a:themeElements>
    <a:clrScheme name="Editorial">
      <a:dk1>
        <a:srgbClr val="000000"/>
      </a:dk1>
      <a:lt1>
        <a:srgbClr val="FFFFFF"/>
      </a:lt1>
      <a:dk2>
        <a:srgbClr val="615F5C"/>
      </a:dk2>
      <a:lt2>
        <a:srgbClr val="D6D3CB"/>
      </a:lt2>
      <a:accent1>
        <a:srgbClr val="4D76A4"/>
      </a:accent1>
      <a:accent2>
        <a:srgbClr val="729460"/>
      </a:accent2>
      <a:accent3>
        <a:srgbClr val="D6AD40"/>
      </a:accent3>
      <a:accent4>
        <a:srgbClr val="DC7D39"/>
      </a:accent4>
      <a:accent5>
        <a:srgbClr val="C36061"/>
      </a:accent5>
      <a:accent6>
        <a:srgbClr val="7E649B"/>
      </a:accent6>
      <a:hlink>
        <a:srgbClr val="0000FF"/>
      </a:hlink>
      <a:folHlink>
        <a:srgbClr val="FF00FF"/>
      </a:folHlink>
    </a:clrScheme>
    <a:fontScheme name="Editorial">
      <a:majorFont>
        <a:latin typeface="Didot"/>
        <a:ea typeface="Didot"/>
        <a:cs typeface="Didot"/>
      </a:majorFont>
      <a:minorFont>
        <a:latin typeface="Didot"/>
        <a:ea typeface="Didot"/>
        <a:cs typeface="Didot"/>
      </a:minorFont>
    </a:fontScheme>
    <a:fmtScheme name="Editorial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>
              <a:hueOff val="109193"/>
              <a:satOff val="-4874"/>
              <a:lumOff val="12971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324863"/>
            </a:solidFill>
            <a:effectLst/>
            <a:uFillTx/>
            <a:latin typeface="Palatino"/>
            <a:ea typeface="Palatino"/>
            <a:cs typeface="Palatino"/>
            <a:sym typeface="Palatino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